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56" r:id="rId2"/>
    <p:sldId id="280" r:id="rId3"/>
    <p:sldId id="257" r:id="rId4"/>
    <p:sldId id="281" r:id="rId5"/>
    <p:sldId id="282" r:id="rId6"/>
    <p:sldId id="274" r:id="rId7"/>
    <p:sldId id="275" r:id="rId8"/>
    <p:sldId id="277" r:id="rId9"/>
    <p:sldId id="258" r:id="rId10"/>
    <p:sldId id="259" r:id="rId11"/>
    <p:sldId id="272" r:id="rId12"/>
    <p:sldId id="261" r:id="rId13"/>
    <p:sldId id="262" r:id="rId14"/>
    <p:sldId id="263" r:id="rId15"/>
    <p:sldId id="264" r:id="rId16"/>
    <p:sldId id="265" r:id="rId17"/>
    <p:sldId id="266" r:id="rId18"/>
    <p:sldId id="267" r:id="rId19"/>
    <p:sldId id="268" r:id="rId20"/>
    <p:sldId id="269" r:id="rId21"/>
    <p:sldId id="270" r:id="rId22"/>
    <p:sldId id="278" r:id="rId23"/>
    <p:sldId id="283" r:id="rId24"/>
    <p:sldId id="284"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01" autoAdjust="0"/>
  </p:normalViewPr>
  <p:slideViewPr>
    <p:cSldViewPr>
      <p:cViewPr varScale="1">
        <p:scale>
          <a:sx n="69" d="100"/>
          <a:sy n="69" d="100"/>
        </p:scale>
        <p:origin x="1416" y="78"/>
      </p:cViewPr>
      <p:guideLst>
        <p:guide orient="horz" pos="2160"/>
        <p:guide pos="2880"/>
      </p:guideLst>
    </p:cSldViewPr>
  </p:slideViewPr>
  <p:outlineViewPr>
    <p:cViewPr>
      <p:scale>
        <a:sx n="33" d="100"/>
        <a:sy n="33" d="100"/>
      </p:scale>
      <p:origin x="0" y="20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598786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393214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75892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67149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67433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22.12.2018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2156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22.12.2018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78362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22.12.2018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3900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22.12.2018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01583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37525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22.12.2018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03756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22.12.2018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61664495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img11.nnm.me/c/0/3/4/f/e8fd6542c2fe349146e8cb0419f.jpg"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16633"/>
            <a:ext cx="7198568" cy="1368152"/>
          </a:xfrm>
        </p:spPr>
        <p:txBody>
          <a:bodyPr>
            <a:normAutofit fontScale="90000"/>
          </a:bodyPr>
          <a:lstStyle/>
          <a:p>
            <a:r>
              <a:rPr lang="ru-RU" sz="3200" b="1" dirty="0"/>
              <a:t>Долгосрочный проект</a:t>
            </a:r>
            <a:br>
              <a:rPr lang="ru-RU" sz="3200" b="1" dirty="0"/>
            </a:br>
            <a:r>
              <a:rPr lang="ru-RU" sz="3200" b="1" dirty="0"/>
              <a:t>         «Преданья старины глубокой…»</a:t>
            </a:r>
            <a:r>
              <a:rPr lang="ru-RU" sz="2000" b="1" dirty="0"/>
              <a:t/>
            </a:r>
            <a:br>
              <a:rPr lang="ru-RU" sz="2000" b="1" dirty="0"/>
            </a:br>
            <a:endParaRPr lang="ru-RU" sz="2000" b="1" dirty="0"/>
          </a:p>
        </p:txBody>
      </p:sp>
      <p:sp>
        <p:nvSpPr>
          <p:cNvPr id="3" name="Подзаголовок 2"/>
          <p:cNvSpPr>
            <a:spLocks noGrp="1"/>
          </p:cNvSpPr>
          <p:nvPr>
            <p:ph type="subTitle" idx="1"/>
          </p:nvPr>
        </p:nvSpPr>
        <p:spPr>
          <a:xfrm>
            <a:off x="1403648" y="1628800"/>
            <a:ext cx="6368752" cy="4010000"/>
          </a:xfrm>
        </p:spPr>
        <p:txBody>
          <a:bodyPr/>
          <a:lstStyle/>
          <a:p>
            <a:endParaRPr lang="ru-RU"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462" y="1628800"/>
            <a:ext cx="6806820" cy="456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23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l"/>
            <a:r>
              <a:rPr lang="ru-RU" sz="2800" b="1" dirty="0" smtClean="0"/>
              <a:t>                    Домашнее хозяйство</a:t>
            </a:r>
            <a:endParaRPr lang="ru-RU" sz="2800" b="1"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21400" y="1340768"/>
            <a:ext cx="3834576" cy="51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a:xfrm>
            <a:off x="4499992" y="1196752"/>
            <a:ext cx="4398640" cy="5184576"/>
          </a:xfrm>
        </p:spPr>
        <p:txBody>
          <a:bodyPr>
            <a:noAutofit/>
          </a:bodyPr>
          <a:lstStyle/>
          <a:p>
            <a:r>
              <a:rPr lang="ru-RU" sz="1400" dirty="0"/>
              <a:t>Всё необходимое для домашнего хозяйства крестьяне делали сами. Посуду изготавливали из коры деревьев (кузовки, чаши, ведра, бочки), вырезали из дерева (ложки, чашки, тазы), лепили из глины, обжигая затем на огне в печи. По разному называлась посуда одного назначения, но изготовленная из разного материала: сосуд из глины – «горшок», из чугуна – «чугунок», из меди – «медник». Для приготовления пищи очень долго служили людям глиняные горшки, кувшины. Горшки изготавливались самых разных размеров. Главным достоинством горшка была его прочность. В хозяйстве дорожили горшками и берегли их. Если треснул горшок, его оплетали берестяными лентами и хранили в нём крупы. Позже на смену горшку пришли чугуны – луженые металлические сосуды, они сохранили форму горшка. На протяжении веков было создано огромное множество изделий из дерева, глины, металла. Среди них было немало истинно художественных творений, когда бытовой предмет, не теряя своих утилитарных качеств, вместе с тем становился произведением высокого эстетического уровня.  </a:t>
            </a:r>
          </a:p>
          <a:p>
            <a:endParaRPr lang="ru-RU" sz="1400" dirty="0"/>
          </a:p>
        </p:txBody>
      </p:sp>
    </p:spTree>
    <p:extLst>
      <p:ext uri="{BB962C8B-B14F-4D97-AF65-F5344CB8AC3E}">
        <p14:creationId xmlns:p14="http://schemas.microsoft.com/office/powerpoint/2010/main" val="325617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smtClean="0"/>
              <a:t>В чём предназначение и местоположение стола в русской избе?</a:t>
            </a:r>
            <a:endParaRPr lang="ru-RU" sz="2000" dirty="0"/>
          </a:p>
        </p:txBody>
      </p:sp>
      <p:pic>
        <p:nvPicPr>
          <p:cNvPr id="16386" name="Picture 2" descr="C:\Users\Людмила Николаевна\Desktop\русская изба\Фото125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8"/>
            <a:ext cx="4614432" cy="3460824"/>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sz="half" idx="2"/>
          </p:nvPr>
        </p:nvSpPr>
        <p:spPr>
          <a:xfrm>
            <a:off x="4788024" y="1268760"/>
            <a:ext cx="3898776" cy="5184576"/>
          </a:xfrm>
        </p:spPr>
        <p:txBody>
          <a:bodyPr>
            <a:normAutofit fontScale="77500" lnSpcReduction="20000"/>
          </a:bodyPr>
          <a:lstStyle/>
          <a:p>
            <a:pPr marL="0" indent="0">
              <a:buNone/>
            </a:pPr>
            <a:r>
              <a:rPr lang="ru-RU" sz="1400" dirty="0"/>
              <a:t/>
            </a:r>
            <a:br>
              <a:rPr lang="ru-RU" sz="1400" dirty="0"/>
            </a:br>
            <a:r>
              <a:rPr lang="ru-RU" sz="1800" dirty="0"/>
              <a:t>Самое почетное место в «красном углу» у сходящихся лавок (долгой и короткой) занимал стол. Стол обязательно покрывался скатертью. В XI – XII веках стол делали глинобитным и неподвижным. Тогда –то и определилось его постоянное место в доме. Подвижные деревянные столы появляются лишь к XVII – XVIII векам. Стол делали прямоугольным по форме и располагали всегда вдоль половиц в красном углу. Любое выдвижение его оттуда могло быть связано только с обрядовой или кризисной ситуацией. Стол никогда не выносили из избы, а при продаже дома стол продавался вместе с домом. Особую роль играл стол в свадебных обрядах. Каждый этап сватовства и подготовки к свадьбе обязательно завершался застольем. А перед отправлением к венцу, в доме невесты происходил ритуальный обход женихом и невестой стола и благословление их. Новорождённого обносили вокруг стола. В обычные дни обход стола запрещался, все должны были выходить с той стороны с какой заходили. Вообще, стол осмыслялся как аналог храмовому престолу. Плоскую столешницу почитали «Божьей ладонью», дающей хлеб. Потому стучать по столу, за которым сидят, скрести ложкой о посуду, бросать остатки пищи на пол, считалось грехом. </a:t>
            </a:r>
          </a:p>
        </p:txBody>
      </p:sp>
    </p:spTree>
    <p:extLst>
      <p:ext uri="{BB962C8B-B14F-4D97-AF65-F5344CB8AC3E}">
        <p14:creationId xmlns:p14="http://schemas.microsoft.com/office/powerpoint/2010/main" val="3695006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b="1" dirty="0" smtClean="0"/>
              <a:t>      Одежда </a:t>
            </a:r>
            <a:endParaRPr lang="ru-RU" b="1"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80013" y="1600200"/>
            <a:ext cx="33929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lnSpcReduction="10000"/>
          </a:bodyPr>
          <a:lstStyle/>
          <a:p>
            <a:r>
              <a:rPr lang="ru-RU" sz="1400" dirty="0"/>
              <a:t>Труд русских мастеров – ремесленников обслуживал самые разные стороны крестьянского быта, в том числе изготовление одежды и обуви. Для крестьян главной одеждой была «рубаха», как для мужчин, так и для женщин. Считалось, что все уязвимые места человеческого тела должны были быть укрыты. У каждого были рубахи повседневные и праздничные. Повседневные только обшивали по шву и краям красной нитью, чтобы преградить дорогу злу. Праздничные рубахи богато украшались вышивкой. Считалось, что языком узора человек передаёт Богу свои просьбы. В разных районах Руси на рубаху одевали «понёву» или «сарафан», «передник» или «душегрею», их всячески украшали. Головной убор у русских всегда являлся важной частью костюма. Девушки носили «ленты», а замужние женщины покрывали голову платком или прятали их под кокошник, который в разных местах назывался по-разному: кика, ряска, каблучок.</a:t>
            </a:r>
          </a:p>
          <a:p>
            <a:endParaRPr lang="ru-RU" sz="1400" dirty="0"/>
          </a:p>
        </p:txBody>
      </p:sp>
    </p:spTree>
    <p:extLst>
      <p:ext uri="{BB962C8B-B14F-4D97-AF65-F5344CB8AC3E}">
        <p14:creationId xmlns:p14="http://schemas.microsoft.com/office/powerpoint/2010/main" val="3177562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b="1" dirty="0" smtClean="0"/>
              <a:t>          Одежда</a:t>
            </a:r>
            <a:r>
              <a:rPr lang="ru-RU" dirty="0" smtClean="0"/>
              <a:t> </a:t>
            </a:r>
            <a:endParaRPr lang="ru-RU" dirty="0"/>
          </a:p>
        </p:txBody>
      </p:sp>
      <p:pic>
        <p:nvPicPr>
          <p:cNvPr id="6146"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19052"/>
          <a:stretch/>
        </p:blipFill>
        <p:spPr bwMode="auto">
          <a:xfrm>
            <a:off x="457200" y="2924944"/>
            <a:ext cx="4038600" cy="245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a:bodyPr>
          <a:lstStyle/>
          <a:p>
            <a:r>
              <a:rPr lang="ru-RU" sz="1400" dirty="0"/>
              <a:t> Мужчины носили широкие штаны – «порты» и «рубашки-косоворотки». Всю одежду подпоясывали «кушаком». На голове носили «картуз». Зимой и летом крестьяне обували на ноги «лапти». Их плели из внутренней части липовой или берёзовой коры – лыка. Лапти обычно надевали на холщовые (летом), шерстяные или суконные (зимой) подмотки («онучи»). Онучи закрепляли на ноге «оборами» — кожаными или конопляными верёвками, их прикрепляли к лаптю, обвивали ими ногу и завязывали под коленом. Плелись лапти без различия правой и левой ноги. Будничные лапти без дополнительных приспособлений имели срок годности от трёх до десяти дней. Плетением лаптей занимались, в основном, старики. Хороший мастер мог за день сплести две пары лаптей.</a:t>
            </a:r>
          </a:p>
          <a:p>
            <a:endParaRPr lang="ru-RU" sz="1400" dirty="0"/>
          </a:p>
        </p:txBody>
      </p:sp>
    </p:spTree>
    <p:extLst>
      <p:ext uri="{BB962C8B-B14F-4D97-AF65-F5344CB8AC3E}">
        <p14:creationId xmlns:p14="http://schemas.microsoft.com/office/powerpoint/2010/main" val="99751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43000"/>
          </a:xfrm>
        </p:spPr>
        <p:txBody>
          <a:bodyPr>
            <a:normAutofit/>
          </a:bodyPr>
          <a:lstStyle/>
          <a:p>
            <a:pPr algn="l"/>
            <a:r>
              <a:rPr lang="ru-RU" b="1" dirty="0" smtClean="0"/>
              <a:t>            Посуда</a:t>
            </a:r>
            <a:r>
              <a:rPr lang="ru-RU" dirty="0" smtClean="0"/>
              <a:t> </a:t>
            </a:r>
            <a:endParaRPr lang="ru-RU" dirty="0"/>
          </a:p>
        </p:txBody>
      </p:sp>
      <p:pic>
        <p:nvPicPr>
          <p:cNvPr id="717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4" y="2060848"/>
            <a:ext cx="460632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a:xfrm>
            <a:off x="4932040" y="980728"/>
            <a:ext cx="3754760" cy="5472608"/>
          </a:xfrm>
        </p:spPr>
        <p:txBody>
          <a:bodyPr>
            <a:normAutofit/>
          </a:bodyPr>
          <a:lstStyle/>
          <a:p>
            <a:pPr marL="0" lvl="0" indent="0">
              <a:buNone/>
            </a:pPr>
            <a:endParaRPr lang="ru-RU" sz="1600" b="1" dirty="0"/>
          </a:p>
          <a:p>
            <a:pPr marL="0" lvl="0" indent="0">
              <a:buNone/>
            </a:pPr>
            <a:r>
              <a:rPr lang="ru-RU" sz="2000" b="1" dirty="0" smtClean="0"/>
              <a:t>Самовар</a:t>
            </a:r>
            <a:r>
              <a:rPr lang="ru-RU" sz="1800" b="1" dirty="0"/>
              <a:t> - это устройство для приготовления кипятка. "Сам варит" - отсюда и слово произошло. Своим появлением самовар обязан чаю. В Россию чай был завезен в XVII веке из Азии, и применялся в то время как лекарство среди знати. Где и когда появился первый самовар? Кто его изобрел? Неизвестно. Известно лишь, что отправляясь на Урал в 1701 году, тульский кузнец-промышленник И. Демидов захватил с собой и искусных рабочих, медных дел мастеров, изготовлявших самовары.</a:t>
            </a:r>
            <a:endParaRPr lang="ru-RU" sz="1800" dirty="0"/>
          </a:p>
          <a:p>
            <a:endParaRPr lang="ru-RU" sz="1800" dirty="0"/>
          </a:p>
        </p:txBody>
      </p:sp>
    </p:spTree>
    <p:extLst>
      <p:ext uri="{BB962C8B-B14F-4D97-AF65-F5344CB8AC3E}">
        <p14:creationId xmlns:p14="http://schemas.microsoft.com/office/powerpoint/2010/main" val="191173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ru-RU" dirty="0" smtClean="0"/>
              <a:t>        Посуда</a:t>
            </a:r>
            <a:endParaRPr lang="ru-RU" dirty="0"/>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3389" y="2060848"/>
            <a:ext cx="4422411" cy="331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a:bodyPr>
          <a:lstStyle/>
          <a:p>
            <a:pPr marL="0" lvl="0" indent="0">
              <a:buNone/>
            </a:pPr>
            <a:r>
              <a:rPr lang="ru-RU" sz="1800" b="1" dirty="0"/>
              <a:t>Крынка, кувшин - керамическая посуда: </a:t>
            </a:r>
            <a:endParaRPr lang="ru-RU" sz="1800" b="1" dirty="0" smtClean="0"/>
          </a:p>
          <a:p>
            <a:pPr marL="0" lvl="0" indent="0">
              <a:buNone/>
            </a:pPr>
            <a:r>
              <a:rPr lang="ru-RU" sz="1800" b="1" dirty="0" smtClean="0"/>
              <a:t>крынка </a:t>
            </a:r>
            <a:r>
              <a:rPr lang="ru-RU" sz="1800" b="1" dirty="0"/>
              <a:t>- глиняная </a:t>
            </a:r>
            <a:r>
              <a:rPr lang="ru-RU" sz="1800" b="1" dirty="0" smtClean="0"/>
              <a:t>утварь</a:t>
            </a:r>
            <a:r>
              <a:rPr lang="ru-RU" sz="1800" dirty="0" smtClean="0"/>
              <a:t> </a:t>
            </a:r>
            <a:r>
              <a:rPr lang="ru-RU" sz="1800" b="1" dirty="0" smtClean="0"/>
              <a:t>для </a:t>
            </a:r>
            <a:r>
              <a:rPr lang="ru-RU" sz="1800" b="1" dirty="0"/>
              <a:t>подачи на стол молока и молочных продуктов. </a:t>
            </a:r>
            <a:endParaRPr lang="ru-RU" sz="1800" b="1" dirty="0" smtClean="0"/>
          </a:p>
          <a:p>
            <a:pPr marL="0" lvl="0" indent="0">
              <a:buNone/>
            </a:pPr>
            <a:r>
              <a:rPr lang="ru-RU" sz="1800" b="1" dirty="0"/>
              <a:t> </a:t>
            </a:r>
            <a:r>
              <a:rPr lang="ru-RU" sz="1800" b="1" dirty="0" smtClean="0"/>
              <a:t>    Крынки </a:t>
            </a:r>
            <a:r>
              <a:rPr lang="ru-RU" sz="1800" b="1" dirty="0"/>
              <a:t>изготавливали </a:t>
            </a:r>
            <a:r>
              <a:rPr lang="ru-RU" sz="1800" b="1" dirty="0" smtClean="0"/>
              <a:t>из</a:t>
            </a:r>
            <a:r>
              <a:rPr lang="ru-RU" sz="1800" dirty="0" smtClean="0"/>
              <a:t> </a:t>
            </a:r>
            <a:r>
              <a:rPr lang="ru-RU" sz="1800" b="1" dirty="0" smtClean="0"/>
              <a:t>гончарных </a:t>
            </a:r>
            <a:r>
              <a:rPr lang="ru-RU" sz="1800" b="1" dirty="0"/>
              <a:t>глин, покрывали изнутри и снаружи глазурью</a:t>
            </a:r>
            <a:r>
              <a:rPr lang="ru-RU" sz="1800" b="1" dirty="0" smtClean="0"/>
              <a:t>.</a:t>
            </a:r>
          </a:p>
          <a:p>
            <a:pPr marL="0" lvl="0" indent="0">
              <a:buNone/>
            </a:pPr>
            <a:r>
              <a:rPr lang="ru-RU" sz="1800" b="1" dirty="0"/>
              <a:t> </a:t>
            </a:r>
            <a:r>
              <a:rPr lang="ru-RU" sz="1800" b="1" dirty="0" smtClean="0"/>
              <a:t>    </a:t>
            </a:r>
            <a:r>
              <a:rPr lang="ru-RU" sz="1800" b="1" dirty="0"/>
              <a:t>Кувшин - керамический, сосуд, для подачи на стол напитков. Сосуд с туловом грушевидной или округлой формы, плавно переходящий в высокое горло, он имел небольшой носик и изогнутую </a:t>
            </a:r>
            <a:r>
              <a:rPr lang="ru-RU" sz="1800" b="1" dirty="0" smtClean="0"/>
              <a:t>ручку.</a:t>
            </a:r>
            <a:r>
              <a:rPr lang="ru-RU" sz="1800" b="1" dirty="0"/>
              <a:t> </a:t>
            </a:r>
            <a:endParaRPr lang="ru-RU" sz="1800" dirty="0"/>
          </a:p>
          <a:p>
            <a:endParaRPr lang="ru-RU" sz="1800" dirty="0"/>
          </a:p>
        </p:txBody>
      </p:sp>
    </p:spTree>
    <p:extLst>
      <p:ext uri="{BB962C8B-B14F-4D97-AF65-F5344CB8AC3E}">
        <p14:creationId xmlns:p14="http://schemas.microsoft.com/office/powerpoint/2010/main" val="66375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l"/>
            <a:r>
              <a:rPr lang="ru-RU" dirty="0" smtClean="0"/>
              <a:t>        Посуда </a:t>
            </a:r>
            <a:endParaRPr lang="ru-RU" dirty="0"/>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349450"/>
            <a:ext cx="4038600" cy="302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a:xfrm>
            <a:off x="4648200" y="1412776"/>
            <a:ext cx="4038600" cy="4713387"/>
          </a:xfrm>
        </p:spPr>
        <p:txBody>
          <a:bodyPr>
            <a:noAutofit/>
          </a:bodyPr>
          <a:lstStyle/>
          <a:p>
            <a:pPr lvl="0"/>
            <a:r>
              <a:rPr lang="ru-RU" sz="1800" b="1" dirty="0"/>
              <a:t>Чугун </a:t>
            </a:r>
            <a:r>
              <a:rPr lang="ru-RU" sz="1600" dirty="0"/>
              <a:t>— крупный сосуд, горшок из чугуна, позднее также из алюминиевого сплава, округлой формы, для тушения и варки в русской печи. Особенностью чугуна является его форма, повторяющая форму традиционного глиняного печного горшка: зауженный к низу, расширяющийся к верхней части и снова сужающийся к горлу. Такая форма позволяет ставить чугун в печь и вынимать его из печи с помощью особого инструмента — </a:t>
            </a:r>
            <a:r>
              <a:rPr lang="ru-RU" sz="1600" dirty="0" err="1"/>
              <a:t>ухватa</a:t>
            </a:r>
            <a:r>
              <a:rPr lang="ru-RU" sz="1600" dirty="0"/>
              <a:t>. Объем разный — от 1,5 до 9 литров. Чугун небольшой вместительности называется чугунок. Несмотря на кажущуюся древность этого вида посуды, металлические чугуны появились и получили широкое распространение лишь в самом конце XIX — начале XX веков. </a:t>
            </a:r>
          </a:p>
        </p:txBody>
      </p:sp>
    </p:spTree>
    <p:extLst>
      <p:ext uri="{BB962C8B-B14F-4D97-AF65-F5344CB8AC3E}">
        <p14:creationId xmlns:p14="http://schemas.microsoft.com/office/powerpoint/2010/main" val="115843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Предметы быта</a:t>
            </a:r>
            <a:endParaRPr lang="ru-RU" dirty="0"/>
          </a:p>
        </p:txBody>
      </p:sp>
      <p:pic>
        <p:nvPicPr>
          <p:cNvPr id="1024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85306" y="1741589"/>
            <a:ext cx="3182388" cy="42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fontScale="85000" lnSpcReduction="10000"/>
          </a:bodyPr>
          <a:lstStyle/>
          <a:p>
            <a:pPr lvl="0"/>
            <a:r>
              <a:rPr lang="ru-RU" b="1" dirty="0"/>
              <a:t>Ухват</a:t>
            </a:r>
            <a:r>
              <a:rPr lang="ru-RU" dirty="0"/>
              <a:t> — приспособление, представляющее собой длинную деревянную палку с металлической рогаткой на конце. Ухватом захватывали и ставили в русскую печь чугунки. Под каждый размер чугунка был свой ухват. Другое название ухвата — рогач. Мог применяться ухват и в качестве </a:t>
            </a:r>
            <a:r>
              <a:rPr lang="ru-RU" dirty="0" smtClean="0"/>
              <a:t>оружия.</a:t>
            </a:r>
            <a:endParaRPr lang="ru-RU" dirty="0"/>
          </a:p>
          <a:p>
            <a:endParaRPr lang="ru-RU" dirty="0"/>
          </a:p>
        </p:txBody>
      </p:sp>
    </p:spTree>
    <p:extLst>
      <p:ext uri="{BB962C8B-B14F-4D97-AF65-F5344CB8AC3E}">
        <p14:creationId xmlns:p14="http://schemas.microsoft.com/office/powerpoint/2010/main" val="289787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Предметы быта</a:t>
            </a:r>
            <a:endParaRPr lang="ru-RU" dirty="0"/>
          </a:p>
        </p:txBody>
      </p:sp>
      <p:pic>
        <p:nvPicPr>
          <p:cNvPr id="1126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346600"/>
            <a:ext cx="4038600" cy="303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a:bodyPr>
          <a:lstStyle/>
          <a:p>
            <a:pPr lvl="0"/>
            <a:r>
              <a:rPr lang="ru-RU" sz="2000" b="1" dirty="0"/>
              <a:t>Корзина</a:t>
            </a:r>
            <a:r>
              <a:rPr lang="ru-RU" sz="2000" dirty="0"/>
              <a:t> — это народное изделие из берёсты, камыша или ивовой лозы. Корзина — укладка разного вида, сплетённая из прутьев, из стеблей, соломы, коры, кореньев, драни и прочего. Сплошные корзины иногда делаются из бумаги, ткани, отличаются от коробок развалистым верхом, и бывают без крышек или с плоскими </a:t>
            </a:r>
            <a:r>
              <a:rPr lang="ru-RU" sz="2000" dirty="0" smtClean="0"/>
              <a:t>крышками.</a:t>
            </a:r>
            <a:endParaRPr lang="ru-RU" sz="2000" dirty="0"/>
          </a:p>
          <a:p>
            <a:endParaRPr lang="ru-RU" sz="2000" dirty="0"/>
          </a:p>
        </p:txBody>
      </p:sp>
    </p:spTree>
    <p:extLst>
      <p:ext uri="{BB962C8B-B14F-4D97-AF65-F5344CB8AC3E}">
        <p14:creationId xmlns:p14="http://schemas.microsoft.com/office/powerpoint/2010/main" val="2061902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Предметы быта</a:t>
            </a:r>
            <a:endParaRPr lang="ru-RU" dirty="0"/>
          </a:p>
        </p:txBody>
      </p:sp>
      <p:pic>
        <p:nvPicPr>
          <p:cNvPr id="1229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53045" y="2421352"/>
            <a:ext cx="3846909" cy="288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fontScale="62500" lnSpcReduction="20000"/>
          </a:bodyPr>
          <a:lstStyle/>
          <a:p>
            <a:r>
              <a:rPr lang="ru-RU" sz="3800" b="1" dirty="0"/>
              <a:t>Углевые утюги </a:t>
            </a:r>
            <a:r>
              <a:rPr lang="ru-RU" dirty="0"/>
              <a:t>- они походили на небольшие печки: внутрь корпуса закладывались раскаленные березовые угли. Для лучшей тяги по бокам делали отверстия, иногда утюг даже снабжался трубой. Чтобы снова разжечь поостывшие угли, в отверстия дули, либо размахивали утюгом из стороны в сторону. Поскольку углевые утюги были тяжелыми, глажка превращалась в настоящее силовое упражнение. Позже вместо углей внутрь утюга стали вкладывать раскаленную чугунную болванку. В России такие утюги известны с XVII </a:t>
            </a:r>
            <a:r>
              <a:rPr lang="ru-RU" dirty="0" smtClean="0"/>
              <a:t>века.</a:t>
            </a:r>
            <a:endParaRPr lang="ru-RU" dirty="0"/>
          </a:p>
        </p:txBody>
      </p:sp>
    </p:spTree>
    <p:extLst>
      <p:ext uri="{BB962C8B-B14F-4D97-AF65-F5344CB8AC3E}">
        <p14:creationId xmlns:p14="http://schemas.microsoft.com/office/powerpoint/2010/main" val="311632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1600" b="1" i="1" dirty="0" smtClean="0"/>
              <a:t>МУНИЦИПАЛЬНОЕ БЮДЖЕТНОЕ ОБЩЕОБРАЗОВАТЕЛЬНОЕ УЧРЕЖДЕНИЕ ДЛЯ ОБУЧАЮЩИХСЯ С   ОГРАНИЧЕННЫМИ ВОЗМОЖНОСТЯМИ ЗДОРОВЬЯ ОБЩЕОБРАЗОВАТЕЛЬНАЯ ШКОЛА № 2 ГОРОДА ТЮМЕНИ</a:t>
            </a:r>
            <a:br>
              <a:rPr lang="ru-RU" sz="1600" b="1" i="1" dirty="0" smtClean="0"/>
            </a:br>
            <a:r>
              <a:rPr lang="ru-RU" sz="1600" b="1" i="1" dirty="0" smtClean="0"/>
              <a:t>  ул. Красных Зорь, 39, г. Тюмень, 625048                                                 тел.: (3452) 34 21 86; факс: 62 16 83, E-</a:t>
            </a:r>
            <a:r>
              <a:rPr lang="ru-RU" sz="1600" b="1" i="1" dirty="0" err="1" smtClean="0"/>
              <a:t>mail</a:t>
            </a:r>
            <a:r>
              <a:rPr lang="ru-RU" sz="1600" b="1" i="1" dirty="0" smtClean="0"/>
              <a:t>: mskou_n2@ </a:t>
            </a:r>
            <a:r>
              <a:rPr lang="ru-RU" sz="1600" b="1" i="1" dirty="0" err="1" smtClean="0"/>
              <a:t>mail</a:t>
            </a:r>
            <a:r>
              <a:rPr lang="ru-RU" sz="1600" b="1" i="1" dirty="0" smtClean="0"/>
              <a:t>. </a:t>
            </a:r>
            <a:r>
              <a:rPr lang="ru-RU" sz="1600" b="1" i="1" dirty="0" err="1" smtClean="0"/>
              <a:t>ru</a:t>
            </a:r>
            <a:r>
              <a:rPr lang="ru-RU" sz="1600" b="1" i="1" dirty="0" smtClean="0"/>
              <a:t/>
            </a:r>
            <a:br>
              <a:rPr lang="ru-RU" sz="1600" b="1" i="1" dirty="0" smtClean="0"/>
            </a:br>
            <a:r>
              <a:rPr lang="ru-RU" sz="1600" b="1" i="1" dirty="0" smtClean="0"/>
              <a:t> </a:t>
            </a:r>
            <a:endParaRPr lang="ru-RU" sz="1600" b="1" i="1" dirty="0"/>
          </a:p>
        </p:txBody>
      </p:sp>
      <p:pic>
        <p:nvPicPr>
          <p:cNvPr id="5" name="Picture 2" descr="C:\Users\Людмила Николаевна\Desktop\русская изба\Фото1256.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780703" y="1602119"/>
            <a:ext cx="3391593" cy="4522124"/>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sz="half" idx="2"/>
          </p:nvPr>
        </p:nvSpPr>
        <p:spPr/>
        <p:txBody>
          <a:bodyPr>
            <a:normAutofit/>
          </a:bodyPr>
          <a:lstStyle/>
          <a:p>
            <a:endParaRPr lang="ru-RU" sz="2000" dirty="0" smtClean="0"/>
          </a:p>
          <a:p>
            <a:endParaRPr lang="ru-RU" sz="2000" dirty="0"/>
          </a:p>
          <a:p>
            <a:pPr marL="0" indent="0">
              <a:buNone/>
            </a:pPr>
            <a:endParaRPr lang="ru-RU" sz="2000" dirty="0"/>
          </a:p>
          <a:p>
            <a:pPr marL="0" indent="0">
              <a:buNone/>
            </a:pPr>
            <a:r>
              <a:rPr lang="ru-RU" sz="2000" b="1" dirty="0" smtClean="0"/>
              <a:t>Подготовила</a:t>
            </a:r>
            <a:r>
              <a:rPr lang="ru-RU" sz="2000" dirty="0" smtClean="0"/>
              <a:t>: </a:t>
            </a:r>
            <a:r>
              <a:rPr lang="ru-RU" sz="2000" dirty="0" smtClean="0"/>
              <a:t>у</a:t>
            </a:r>
            <a:r>
              <a:rPr lang="ru-RU" sz="2000" dirty="0" smtClean="0"/>
              <a:t>ченица</a:t>
            </a:r>
            <a:endParaRPr lang="ru-RU" sz="2000" dirty="0" smtClean="0"/>
          </a:p>
          <a:p>
            <a:pPr marL="0" indent="0">
              <a:buNone/>
            </a:pPr>
            <a:r>
              <a:rPr lang="ru-RU" sz="2000" dirty="0" smtClean="0"/>
              <a:t> </a:t>
            </a:r>
            <a:r>
              <a:rPr lang="ru-RU" sz="2000" b="1" dirty="0" smtClean="0"/>
              <a:t>Руководитель проекта: </a:t>
            </a:r>
            <a:r>
              <a:rPr lang="ru-RU" sz="2000" dirty="0" smtClean="0"/>
              <a:t>Захарова Любовь Васильевна</a:t>
            </a:r>
          </a:p>
          <a:p>
            <a:endParaRPr lang="ru-RU" sz="2000" dirty="0" smtClean="0"/>
          </a:p>
          <a:p>
            <a:endParaRPr lang="ru-RU" sz="2000" dirty="0"/>
          </a:p>
        </p:txBody>
      </p:sp>
    </p:spTree>
    <p:extLst>
      <p:ext uri="{BB962C8B-B14F-4D97-AF65-F5344CB8AC3E}">
        <p14:creationId xmlns:p14="http://schemas.microsoft.com/office/powerpoint/2010/main" val="2579138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lvl="0"/>
            <a:r>
              <a:rPr lang="ru-RU" sz="3600" dirty="0" smtClean="0"/>
              <a:t>Предметы быта  </a:t>
            </a:r>
            <a:endParaRPr lang="ru-RU" sz="3600" dirty="0"/>
          </a:p>
        </p:txBody>
      </p:sp>
      <p:pic>
        <p:nvPicPr>
          <p:cNvPr id="1331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91402" y="1750734"/>
            <a:ext cx="3170195" cy="422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p:txBody>
          <a:bodyPr>
            <a:normAutofit/>
          </a:bodyPr>
          <a:lstStyle/>
          <a:p>
            <a:pPr marL="0" lvl="0" indent="0">
              <a:buNone/>
            </a:pPr>
            <a:r>
              <a:rPr lang="ru-RU" b="1" dirty="0"/>
              <a:t>К</a:t>
            </a:r>
            <a:r>
              <a:rPr lang="ru-RU" b="1" dirty="0" smtClean="0"/>
              <a:t>еросиновая </a:t>
            </a:r>
            <a:r>
              <a:rPr lang="ru-RU" b="1" dirty="0"/>
              <a:t>лампа — светильник на основе сгорания керосина. Сверху горелки устанавливается ламповое стекло —</a:t>
            </a:r>
            <a:endParaRPr lang="ru-RU" dirty="0"/>
          </a:p>
          <a:p>
            <a:pPr marL="0" lvl="0" indent="0">
              <a:buNone/>
            </a:pPr>
            <a:r>
              <a:rPr lang="ru-RU" b="1" dirty="0" smtClean="0"/>
              <a:t>для </a:t>
            </a:r>
            <a:r>
              <a:rPr lang="ru-RU" b="1" dirty="0"/>
              <a:t>обеспечения тяги, </a:t>
            </a:r>
            <a:r>
              <a:rPr lang="ru-RU" b="1" dirty="0" smtClean="0"/>
              <a:t>   а </a:t>
            </a:r>
            <a:r>
              <a:rPr lang="ru-RU" b="1" dirty="0"/>
              <a:t>также для защиты пламени от ветра. </a:t>
            </a:r>
            <a:endParaRPr lang="ru-RU" dirty="0"/>
          </a:p>
          <a:p>
            <a:endParaRPr lang="ru-RU" dirty="0"/>
          </a:p>
        </p:txBody>
      </p:sp>
    </p:spTree>
    <p:extLst>
      <p:ext uri="{BB962C8B-B14F-4D97-AF65-F5344CB8AC3E}">
        <p14:creationId xmlns:p14="http://schemas.microsoft.com/office/powerpoint/2010/main" val="2533255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Предметы быта</a:t>
            </a:r>
            <a:endParaRPr lang="ru-RU" dirty="0"/>
          </a:p>
        </p:txBody>
      </p:sp>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13418" y="2390870"/>
            <a:ext cx="3926164" cy="294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sz="half" idx="2"/>
          </p:nvPr>
        </p:nvSpPr>
        <p:spPr>
          <a:xfrm>
            <a:off x="4644008" y="1556792"/>
            <a:ext cx="4038600" cy="4525963"/>
          </a:xfrm>
        </p:spPr>
        <p:txBody>
          <a:bodyPr>
            <a:normAutofit/>
          </a:bodyPr>
          <a:lstStyle/>
          <a:p>
            <a:pPr lvl="0"/>
            <a:r>
              <a:rPr lang="ru-RU" sz="1200" b="1" dirty="0"/>
              <a:t>Прялка. В давние времена пряжу для вязания не продавали. Ее изготовляли сами рукодельницы со стриженой овечьей шерсти. Самым ранним образом прядения было ручное скручивание. Позже изготовили веретено, а после и прялку. Эти изобретения значительно ускорили процесс изготовления пряжи, сделав его беспрерывным. Прялка состояла из лопасти, к которой привязывали кудель, тонкой ножки и донца, которое ставилось на лавку. (На него садилась пряха) Левой рукой пряха вытягивала прядево, а правой вращала веретено, на которое наматывалась нить. Чтобы облегчить труд пряхи, придумали прялку с колесом. Двигали колесо при помощи педали ногой. Нить сама наматывалась и скручивалась, а пряха обеими руками направляла ее из кудели на вьюшку. Так работа шла быстрее, а нить становилась тоньше. Крестьяне свято верили, что все орудия труда надо беречь от злых сил. Именно поэтому на них они делали специальный </a:t>
            </a:r>
            <a:r>
              <a:rPr lang="ru-RU" sz="1200" b="1" dirty="0" err="1"/>
              <a:t>орнаментнитки</a:t>
            </a:r>
            <a:r>
              <a:rPr lang="ru-RU" sz="1200" b="1" dirty="0"/>
              <a:t> </a:t>
            </a:r>
            <a:endParaRPr lang="ru-RU" sz="1200" dirty="0"/>
          </a:p>
          <a:p>
            <a:endParaRPr lang="ru-RU" sz="1200" dirty="0"/>
          </a:p>
        </p:txBody>
      </p:sp>
    </p:spTree>
    <p:extLst>
      <p:ext uri="{BB962C8B-B14F-4D97-AF65-F5344CB8AC3E}">
        <p14:creationId xmlns:p14="http://schemas.microsoft.com/office/powerpoint/2010/main" val="270772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Музей «Крестьянская изба»</a:t>
            </a:r>
            <a:endParaRPr lang="ru-RU" dirty="0"/>
          </a:p>
        </p:txBody>
      </p:sp>
      <p:pic>
        <p:nvPicPr>
          <p:cNvPr id="8" name="Picture 4" descr="C:\Users\Людмила Николаевна\Desktop\русская изба\Фото1256.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780703" y="1602119"/>
            <a:ext cx="3391593" cy="4522124"/>
          </a:xfrm>
          <a:prstGeom prst="rect">
            <a:avLst/>
          </a:prstGeom>
          <a:noFill/>
          <a:extLst>
            <a:ext uri="{909E8E84-426E-40DD-AFC4-6F175D3DCCD1}">
              <a14:hiddenFill xmlns:a14="http://schemas.microsoft.com/office/drawing/2010/main">
                <a:solidFill>
                  <a:srgbClr val="FFFFFF"/>
                </a:solidFill>
              </a14:hiddenFill>
            </a:ext>
          </a:extLst>
        </p:spPr>
      </p:pic>
      <p:sp>
        <p:nvSpPr>
          <p:cNvPr id="4" name="Объект 3"/>
          <p:cNvSpPr>
            <a:spLocks noGrp="1"/>
          </p:cNvSpPr>
          <p:nvPr>
            <p:ph sz="half" idx="2"/>
          </p:nvPr>
        </p:nvSpPr>
        <p:spPr>
          <a:xfrm>
            <a:off x="4648200" y="1196752"/>
            <a:ext cx="4038600" cy="4929411"/>
          </a:xfrm>
        </p:spPr>
        <p:txBody>
          <a:bodyPr>
            <a:normAutofit/>
          </a:bodyPr>
          <a:lstStyle/>
          <a:p>
            <a:endParaRPr lang="ru-RU" sz="1200" dirty="0" smtClean="0"/>
          </a:p>
          <a:p>
            <a:endParaRPr lang="ru-RU" sz="1200" dirty="0"/>
          </a:p>
          <a:p>
            <a:r>
              <a:rPr lang="ru-RU" sz="1800" dirty="0" smtClean="0"/>
              <a:t>Наполнявшая </a:t>
            </a:r>
            <a:r>
              <a:rPr lang="ru-RU" sz="1800" dirty="0"/>
              <a:t>дом утварь изготавливалась, приобреталась, хранилась русскими крестьянами, естественно исходя из чисто практического ее использования. Однако в отдельные, с точки зрения крестьянина важные моменты жизни почти каждый из ее предметов превращался из вещи утилитарной в символическую. </a:t>
            </a:r>
            <a:r>
              <a:rPr lang="ru-RU" sz="1800" dirty="0" smtClean="0"/>
              <a:t>По </a:t>
            </a:r>
            <a:r>
              <a:rPr lang="ru-RU" sz="1800" dirty="0"/>
              <a:t>тем предметам, которые нам удалось </a:t>
            </a:r>
            <a:r>
              <a:rPr lang="ru-RU" sz="1800" dirty="0" smtClean="0"/>
              <a:t>собрать, </a:t>
            </a:r>
            <a:r>
              <a:rPr lang="ru-RU" sz="1800" dirty="0"/>
              <a:t>утварь была из разных материалов: дерево, глина, чугун, </a:t>
            </a:r>
            <a:r>
              <a:rPr lang="ru-RU" sz="1800" dirty="0" smtClean="0"/>
              <a:t>железо, лоза.</a:t>
            </a:r>
            <a:endParaRPr lang="ru-RU" sz="1800" dirty="0"/>
          </a:p>
        </p:txBody>
      </p:sp>
    </p:spTree>
    <p:extLst>
      <p:ext uri="{BB962C8B-B14F-4D97-AF65-F5344CB8AC3E}">
        <p14:creationId xmlns:p14="http://schemas.microsoft.com/office/powerpoint/2010/main" val="3236764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Музей «Крестьянская изба»</a:t>
            </a:r>
          </a:p>
        </p:txBody>
      </p:sp>
      <p:pic>
        <p:nvPicPr>
          <p:cNvPr id="3074" name="Picture 2" descr="C:\Users\Людмила Николаевна\Desktop\русская изба\IMG_4347.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323528" y="1196752"/>
            <a:ext cx="4806453" cy="3604840"/>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sz="half" idx="2"/>
          </p:nvPr>
        </p:nvSpPr>
        <p:spPr>
          <a:xfrm>
            <a:off x="4648200" y="1600200"/>
            <a:ext cx="4038600" cy="4925144"/>
          </a:xfrm>
        </p:spPr>
        <p:txBody>
          <a:bodyPr>
            <a:normAutofit lnSpcReduction="10000"/>
          </a:bodyPr>
          <a:lstStyle/>
          <a:p>
            <a:pPr marL="0" indent="0" algn="r" fontAlgn="base">
              <a:buNone/>
            </a:pPr>
            <a:endParaRPr lang="ru-RU" dirty="0" smtClean="0"/>
          </a:p>
          <a:p>
            <a:pPr marL="0" indent="0" algn="r" fontAlgn="base">
              <a:buNone/>
            </a:pPr>
            <a:endParaRPr lang="ru-RU" dirty="0"/>
          </a:p>
          <a:p>
            <a:pPr marL="0" indent="0" algn="r" fontAlgn="base">
              <a:buNone/>
            </a:pPr>
            <a:endParaRPr lang="ru-RU" dirty="0" smtClean="0"/>
          </a:p>
          <a:p>
            <a:pPr marL="0" indent="0" algn="r" fontAlgn="base">
              <a:buNone/>
            </a:pPr>
            <a:endParaRPr lang="ru-RU" dirty="0"/>
          </a:p>
          <a:p>
            <a:pPr marL="0" indent="0" algn="r" fontAlgn="base">
              <a:buNone/>
            </a:pPr>
            <a:endParaRPr lang="ru-RU" dirty="0" smtClean="0"/>
          </a:p>
          <a:p>
            <a:pPr marL="0" indent="0" algn="r" fontAlgn="base">
              <a:buNone/>
            </a:pPr>
            <a:endParaRPr lang="ru-RU" dirty="0"/>
          </a:p>
          <a:p>
            <a:pPr marL="0" indent="0" algn="r" fontAlgn="base">
              <a:buNone/>
            </a:pPr>
            <a:endParaRPr lang="ru-RU" dirty="0" smtClean="0"/>
          </a:p>
          <a:p>
            <a:pPr marL="0" indent="0" algn="r" fontAlgn="base">
              <a:buNone/>
            </a:pPr>
            <a:r>
              <a:rPr lang="ru-RU" dirty="0" smtClean="0"/>
              <a:t>Мы много узнали </a:t>
            </a:r>
            <a:r>
              <a:rPr lang="ru-RU" dirty="0"/>
              <a:t>о тех старинных вещах, которые хранятся в нашем школьном музее</a:t>
            </a:r>
            <a:r>
              <a:rPr lang="ru-RU" dirty="0" smtClean="0"/>
              <a:t>.</a:t>
            </a:r>
            <a:endParaRPr lang="ru-RU" dirty="0"/>
          </a:p>
        </p:txBody>
      </p:sp>
    </p:spTree>
    <p:extLst>
      <p:ext uri="{BB962C8B-B14F-4D97-AF65-F5344CB8AC3E}">
        <p14:creationId xmlns:p14="http://schemas.microsoft.com/office/powerpoint/2010/main" val="2160565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t>Добро пожаловать к нам в музей!</a:t>
            </a:r>
            <a:endParaRPr lang="ru-RU" sz="2800" dirty="0"/>
          </a:p>
        </p:txBody>
      </p:sp>
      <p:pic>
        <p:nvPicPr>
          <p:cNvPr id="4098" name="Picture 2" descr="C:\Users\Людмила Николаевна\Desktop\русская изба\IMG_217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265411" y="2204864"/>
            <a:ext cx="4230389" cy="31727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Людмила Николаевна\Desktop\русская изба\IMG_434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004048" y="1340768"/>
            <a:ext cx="3719646" cy="495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017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60649"/>
            <a:ext cx="7772400" cy="1800199"/>
          </a:xfrm>
        </p:spPr>
        <p:txBody>
          <a:bodyPr>
            <a:normAutofit fontScale="90000"/>
          </a:bodyPr>
          <a:lstStyle/>
          <a:p>
            <a:pPr algn="l"/>
            <a:r>
              <a:rPr lang="ru-RU" sz="2000" b="1" u="sng" dirty="0"/>
              <a:t>Цель работы</a:t>
            </a:r>
            <a:r>
              <a:rPr lang="ru-RU" sz="2000" u="sng" dirty="0"/>
              <a:t> </a:t>
            </a:r>
            <a:r>
              <a:rPr lang="ru-RU" sz="2000" dirty="0"/>
              <a:t>– </a:t>
            </a:r>
            <a:r>
              <a:rPr lang="ru-RU" sz="2000" b="1" dirty="0" smtClean="0"/>
              <a:t>создание среды </a:t>
            </a:r>
            <a:r>
              <a:rPr lang="ru-RU" sz="2000" b="1" dirty="0"/>
              <a:t>для развития познавательных и творческих  способностей  детей  в процессе изучения русской народной культуры через быт и традиции, а также предметов материальной культуры-одежды, </a:t>
            </a:r>
            <a:r>
              <a:rPr lang="ru-RU" sz="2000" b="1" dirty="0" smtClean="0"/>
              <a:t>утвари.</a:t>
            </a:r>
            <a:r>
              <a:rPr lang="ru-RU" sz="2000" b="1" dirty="0"/>
              <a:t/>
            </a:r>
            <a:br>
              <a:rPr lang="ru-RU" sz="2000" b="1" dirty="0"/>
            </a:br>
            <a:r>
              <a:rPr lang="ru-RU" sz="2000" b="1" dirty="0" smtClean="0"/>
              <a:t>Создание мини-музея «Крестьянская изба»</a:t>
            </a:r>
            <a:r>
              <a:rPr lang="ru-RU" sz="2000" b="1" dirty="0"/>
              <a:t> </a:t>
            </a:r>
            <a:r>
              <a:rPr lang="ru-RU" sz="2000" dirty="0"/>
              <a:t> </a:t>
            </a:r>
            <a:br>
              <a:rPr lang="ru-RU" sz="2000" dirty="0"/>
            </a:br>
            <a:endParaRPr lang="ru-RU" sz="2000" dirty="0"/>
          </a:p>
        </p:txBody>
      </p:sp>
      <p:sp>
        <p:nvSpPr>
          <p:cNvPr id="3" name="Подзаголовок 2"/>
          <p:cNvSpPr>
            <a:spLocks noGrp="1"/>
          </p:cNvSpPr>
          <p:nvPr>
            <p:ph type="subTitle" idx="1"/>
          </p:nvPr>
        </p:nvSpPr>
        <p:spPr>
          <a:xfrm>
            <a:off x="1371600" y="1988840"/>
            <a:ext cx="6400800" cy="3816424"/>
          </a:xfrm>
        </p:spPr>
        <p:txBody>
          <a:bodyPr>
            <a:normAutofit/>
          </a:bodyPr>
          <a:lstStyle/>
          <a:p>
            <a:pPr algn="l"/>
            <a:r>
              <a:rPr lang="ru-RU" sz="2000" u="sng" dirty="0"/>
              <a:t>Задачи: </a:t>
            </a:r>
            <a:r>
              <a:rPr lang="ru-RU" sz="2000" dirty="0"/>
              <a:t> </a:t>
            </a:r>
          </a:p>
          <a:p>
            <a:pPr lvl="0" algn="l"/>
            <a:r>
              <a:rPr lang="ru-RU" sz="2000" dirty="0"/>
              <a:t>Прививать интерес к духовной культуре русского народа через обычаи, обряды, праздники, народное творчество, искусство. </a:t>
            </a:r>
          </a:p>
          <a:p>
            <a:pPr lvl="0" algn="l"/>
            <a:r>
              <a:rPr lang="ru-RU" sz="2000" dirty="0"/>
              <a:t>Создать условия для освоения детьми традиционной культуры русского народа.</a:t>
            </a:r>
          </a:p>
          <a:p>
            <a:pPr lvl="0" algn="l"/>
            <a:r>
              <a:rPr lang="ru-RU" sz="2000" dirty="0"/>
              <a:t>Познакомить учащихся с предметами русского быта.</a:t>
            </a:r>
          </a:p>
          <a:p>
            <a:pPr lvl="0" algn="l"/>
            <a:r>
              <a:rPr lang="ru-RU" sz="2000" dirty="0"/>
              <a:t>Развивать творческие способности и эстетический вкус.</a:t>
            </a:r>
          </a:p>
          <a:p>
            <a:pPr lvl="0" algn="l"/>
            <a:r>
              <a:rPr lang="ru-RU" sz="2000" dirty="0"/>
              <a:t>Обогащать и активизировать словарный запас детей (чугунок, зыбка, ухват, рушник, </a:t>
            </a:r>
            <a:r>
              <a:rPr lang="ru-RU" sz="2000" dirty="0" smtClean="0"/>
              <a:t>веретено, </a:t>
            </a:r>
            <a:r>
              <a:rPr lang="ru-RU" sz="2000" dirty="0"/>
              <a:t>прялка, </a:t>
            </a:r>
            <a:r>
              <a:rPr lang="ru-RU" sz="2000" dirty="0" smtClean="0"/>
              <a:t>крынка, лапти, самовар </a:t>
            </a:r>
            <a:r>
              <a:rPr lang="ru-RU" sz="2000" dirty="0"/>
              <a:t>и др.) </a:t>
            </a:r>
          </a:p>
          <a:p>
            <a:pPr algn="l"/>
            <a:endParaRPr lang="ru-RU" sz="2000" dirty="0"/>
          </a:p>
        </p:txBody>
      </p:sp>
    </p:spTree>
    <p:extLst>
      <p:ext uri="{BB962C8B-B14F-4D97-AF65-F5344CB8AC3E}">
        <p14:creationId xmlns:p14="http://schemas.microsoft.com/office/powerpoint/2010/main" val="355092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714202"/>
          </a:xfrm>
        </p:spPr>
        <p:txBody>
          <a:bodyPr>
            <a:normAutofit/>
          </a:bodyPr>
          <a:lstStyle/>
          <a:p>
            <a:pPr marL="0" indent="0"/>
            <a:r>
              <a:rPr lang="ru-RU" sz="2400" u="sng" dirty="0"/>
              <a:t>Участники проекта: </a:t>
            </a:r>
            <a:r>
              <a:rPr lang="ru-RU" sz="2400" u="sng" dirty="0" smtClean="0"/>
              <a:t/>
            </a:r>
            <a:br>
              <a:rPr lang="ru-RU" sz="2400" u="sng" dirty="0" smtClean="0"/>
            </a:br>
            <a:r>
              <a:rPr lang="ru-RU" sz="1600" dirty="0" smtClean="0"/>
              <a:t>Учащиеся</a:t>
            </a:r>
            <a:r>
              <a:rPr lang="ru-RU" sz="1600" dirty="0"/>
              <a:t/>
            </a:r>
            <a:br>
              <a:rPr lang="ru-RU" sz="1600" dirty="0"/>
            </a:br>
            <a:r>
              <a:rPr lang="ru-RU" sz="1600" dirty="0" smtClean="0"/>
              <a:t>                    Учителя </a:t>
            </a:r>
            <a:r>
              <a:rPr lang="ru-RU" sz="1600" dirty="0"/>
              <a:t>ПТО и СБО</a:t>
            </a:r>
            <a:br>
              <a:rPr lang="ru-RU" sz="1600" dirty="0"/>
            </a:br>
            <a:r>
              <a:rPr lang="ru-RU" sz="1600" dirty="0"/>
              <a:t>Родители</a:t>
            </a:r>
            <a:br>
              <a:rPr lang="ru-RU" sz="1600" dirty="0"/>
            </a:br>
            <a:r>
              <a:rPr lang="ru-RU" sz="1600" dirty="0"/>
              <a:t> </a:t>
            </a:r>
            <a:br>
              <a:rPr lang="ru-RU" sz="1600" dirty="0"/>
            </a:br>
            <a:endParaRPr lang="ru-RU" sz="1600" dirty="0"/>
          </a:p>
        </p:txBody>
      </p:sp>
      <p:sp>
        <p:nvSpPr>
          <p:cNvPr id="3" name="Объект 2"/>
          <p:cNvSpPr>
            <a:spLocks noGrp="1"/>
          </p:cNvSpPr>
          <p:nvPr>
            <p:ph sz="half" idx="1"/>
          </p:nvPr>
        </p:nvSpPr>
        <p:spPr/>
        <p:txBody>
          <a:bodyPr>
            <a:normAutofit/>
          </a:bodyPr>
          <a:lstStyle/>
          <a:p>
            <a:pPr marL="0" indent="0">
              <a:buNone/>
            </a:pPr>
            <a:r>
              <a:rPr lang="ru-RU" dirty="0" smtClean="0"/>
              <a:t> </a:t>
            </a:r>
          </a:p>
          <a:p>
            <a:pPr marL="0" indent="0">
              <a:buNone/>
            </a:pPr>
            <a:r>
              <a:rPr lang="ru-RU" dirty="0" smtClean="0"/>
              <a:t> </a:t>
            </a:r>
            <a:r>
              <a:rPr lang="ru-RU" u="sng" dirty="0" smtClean="0"/>
              <a:t>Ожидаемые результаты: </a:t>
            </a:r>
          </a:p>
          <a:p>
            <a:pPr marL="0" indent="0">
              <a:buNone/>
            </a:pPr>
            <a:r>
              <a:rPr lang="ru-RU" dirty="0" smtClean="0"/>
              <a:t>1.Создание мини-музея   «Крестьянская изба»</a:t>
            </a:r>
          </a:p>
          <a:p>
            <a:pPr marL="0" indent="0">
              <a:buNone/>
            </a:pPr>
            <a:r>
              <a:rPr lang="ru-RU" dirty="0" smtClean="0"/>
              <a:t>2. Закрепление представлений  детей о </a:t>
            </a:r>
          </a:p>
          <a:p>
            <a:pPr marL="0" indent="0">
              <a:buNone/>
            </a:pPr>
            <a:r>
              <a:rPr lang="ru-RU" dirty="0" smtClean="0"/>
              <a:t>значении  предметов в    русском быту.  </a:t>
            </a:r>
          </a:p>
          <a:p>
            <a:endParaRPr lang="ru-RU" dirty="0"/>
          </a:p>
        </p:txBody>
      </p:sp>
      <p:pic>
        <p:nvPicPr>
          <p:cNvPr id="21506" name="Picture 2" descr="C:\Users\Людмила Николаевна\Desktop\русская изба\IMG_043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865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u="sng" dirty="0"/>
              <a:t> Этапы реализации проекта </a:t>
            </a:r>
            <a:endParaRPr lang="ru-RU" sz="3200" dirty="0"/>
          </a:p>
        </p:txBody>
      </p:sp>
      <p:sp>
        <p:nvSpPr>
          <p:cNvPr id="3" name="Объект 2"/>
          <p:cNvSpPr>
            <a:spLocks noGrp="1"/>
          </p:cNvSpPr>
          <p:nvPr>
            <p:ph sz="half" idx="1"/>
          </p:nvPr>
        </p:nvSpPr>
        <p:spPr>
          <a:xfrm>
            <a:off x="395536" y="1700808"/>
            <a:ext cx="4038600" cy="4525963"/>
          </a:xfrm>
        </p:spPr>
        <p:txBody>
          <a:bodyPr>
            <a:normAutofit/>
          </a:bodyPr>
          <a:lstStyle/>
          <a:p>
            <a:pPr marL="0" indent="0">
              <a:buNone/>
            </a:pPr>
            <a:r>
              <a:rPr lang="ru-RU" sz="1400" b="1" u="sng" dirty="0" smtClean="0"/>
              <a:t>  </a:t>
            </a:r>
          </a:p>
          <a:p>
            <a:pPr marL="0" indent="0">
              <a:buNone/>
            </a:pPr>
            <a:r>
              <a:rPr lang="ru-RU" sz="1400" b="1" u="sng" dirty="0" smtClean="0"/>
              <a:t>Подготовительный</a:t>
            </a:r>
            <a:r>
              <a:rPr lang="ru-RU" sz="1400" dirty="0" smtClean="0"/>
              <a:t>  – сбор информации, работа с методической литературой, составление плана работы над проектом.</a:t>
            </a:r>
          </a:p>
          <a:p>
            <a:pPr marL="0" indent="0">
              <a:buNone/>
            </a:pPr>
            <a:r>
              <a:rPr lang="ru-RU" sz="1400" dirty="0" smtClean="0"/>
              <a:t>•Основной  –  реализация проекта, сбор  предметов русской старины.</a:t>
            </a:r>
          </a:p>
          <a:p>
            <a:pPr marL="0" indent="0">
              <a:buNone/>
            </a:pPr>
            <a:r>
              <a:rPr lang="ru-RU" sz="1400" dirty="0" smtClean="0"/>
              <a:t>•Заключительный –  создание мини-музея.</a:t>
            </a:r>
          </a:p>
          <a:p>
            <a:pPr marL="0" indent="0">
              <a:buNone/>
            </a:pPr>
            <a:endParaRPr lang="ru-RU" sz="1400" dirty="0" smtClean="0"/>
          </a:p>
          <a:p>
            <a:pPr marL="0" indent="0">
              <a:buNone/>
            </a:pPr>
            <a:r>
              <a:rPr lang="ru-RU" sz="1400" b="1" u="sng" dirty="0" smtClean="0"/>
              <a:t>Ресурсное обеспечение </a:t>
            </a:r>
            <a:r>
              <a:rPr lang="ru-RU" sz="1400" dirty="0" smtClean="0"/>
              <a:t>-предметы старины быта: орудия труда, посуда, полотенца, игрушки; предметы быта, куклы обереги; </a:t>
            </a:r>
          </a:p>
          <a:p>
            <a:pPr marL="0" indent="0">
              <a:buNone/>
            </a:pPr>
            <a:r>
              <a:rPr lang="ru-RU" sz="1400" dirty="0" smtClean="0"/>
              <a:t>-выставка «Что носили наши предки»</a:t>
            </a:r>
          </a:p>
          <a:p>
            <a:endParaRPr lang="ru-RU" sz="1400" dirty="0" smtClean="0"/>
          </a:p>
          <a:p>
            <a:endParaRPr lang="ru-RU" sz="1400" dirty="0" smtClean="0"/>
          </a:p>
          <a:p>
            <a:endParaRPr lang="ru-RU" sz="1400" dirty="0"/>
          </a:p>
        </p:txBody>
      </p:sp>
      <p:pic>
        <p:nvPicPr>
          <p:cNvPr id="22530" name="Picture 2" descr="C:\Users\Людмила Николаевна\Desktop\русская изба\IMG_3173.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490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smtClean="0"/>
              <a:t>В нашей школе есть музей, который существует несколько лет</a:t>
            </a:r>
            <a:endParaRPr lang="ru-RU" sz="2000" b="1" dirty="0"/>
          </a:p>
        </p:txBody>
      </p:sp>
      <p:sp>
        <p:nvSpPr>
          <p:cNvPr id="3" name="Объект 2"/>
          <p:cNvSpPr>
            <a:spLocks noGrp="1"/>
          </p:cNvSpPr>
          <p:nvPr>
            <p:ph sz="half" idx="1"/>
          </p:nvPr>
        </p:nvSpPr>
        <p:spPr/>
        <p:txBody>
          <a:bodyPr>
            <a:normAutofit/>
          </a:bodyPr>
          <a:lstStyle/>
          <a:p>
            <a:pPr marL="0" indent="0">
              <a:buNone/>
            </a:pPr>
            <a:endParaRPr lang="ru-RU" sz="1400" dirty="0" smtClean="0"/>
          </a:p>
          <a:p>
            <a:r>
              <a:rPr lang="ru-RU" sz="1800" dirty="0" smtClean="0"/>
              <a:t>Здесь  собраны старинные вещи, предметы домашнего обихода.</a:t>
            </a:r>
          </a:p>
          <a:p>
            <a:r>
              <a:rPr lang="ru-RU" sz="1800" dirty="0" smtClean="0"/>
              <a:t>Когда-то я просто смотрела на них, а сейчас, мне стало интересно: как эти предметы назывались, как использовались, кто их изготовил, из чего, чьи руки держали эти предметы!  </a:t>
            </a:r>
          </a:p>
          <a:p>
            <a:r>
              <a:rPr lang="ru-RU" sz="1800" dirty="0" smtClean="0"/>
              <a:t>Вот о них мы и решили узнать как можно больше и рассказать всем, кто посетит наш школьный музей.</a:t>
            </a:r>
          </a:p>
          <a:p>
            <a:pPr marL="0" indent="0">
              <a:buNone/>
            </a:pPr>
            <a:endParaRPr lang="ru-RU" sz="1800" dirty="0" smtClean="0"/>
          </a:p>
          <a:p>
            <a:endParaRPr lang="ru-RU" sz="1800" dirty="0"/>
          </a:p>
        </p:txBody>
      </p:sp>
      <p:pic>
        <p:nvPicPr>
          <p:cNvPr id="18434" name="Picture 2" descr="C:\Users\Людмила Николаевна\Desktop\русская изба\IMG_2179.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93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b="1" dirty="0" smtClean="0"/>
              <a:t> Начнём наше путешествие по мини-музею</a:t>
            </a:r>
            <a:br>
              <a:rPr lang="ru-RU" sz="2400" b="1" dirty="0" smtClean="0"/>
            </a:br>
            <a:r>
              <a:rPr lang="ru-RU" sz="2400" b="1" dirty="0" smtClean="0"/>
              <a:t/>
            </a:r>
            <a:br>
              <a:rPr lang="ru-RU" sz="2400" b="1" dirty="0" smtClean="0"/>
            </a:br>
            <a:endParaRPr lang="ru-RU" sz="2400" b="1" dirty="0"/>
          </a:p>
        </p:txBody>
      </p:sp>
      <p:sp>
        <p:nvSpPr>
          <p:cNvPr id="3" name="Объект 2"/>
          <p:cNvSpPr>
            <a:spLocks noGrp="1"/>
          </p:cNvSpPr>
          <p:nvPr>
            <p:ph sz="half" idx="1"/>
          </p:nvPr>
        </p:nvSpPr>
        <p:spPr>
          <a:xfrm>
            <a:off x="457200" y="1600200"/>
            <a:ext cx="4038600" cy="4853136"/>
          </a:xfrm>
        </p:spPr>
        <p:txBody>
          <a:bodyPr>
            <a:normAutofit/>
          </a:bodyPr>
          <a:lstStyle/>
          <a:p>
            <a:pPr marL="0" indent="0" algn="ctr">
              <a:buNone/>
            </a:pPr>
            <a:r>
              <a:rPr lang="ru-RU" sz="1600" dirty="0" smtClean="0"/>
              <a:t> В «Толковом словаре» Ожегова С. И. записано: «Утварь — это совокупность предметов, необходимых человеку в его обиходе».</a:t>
            </a:r>
          </a:p>
          <a:p>
            <a:pPr marL="0" indent="0">
              <a:buNone/>
            </a:pPr>
            <a:r>
              <a:rPr lang="ru-RU" sz="1600" dirty="0" smtClean="0"/>
              <a:t>Что же было необходимо нашим предкам в их домашнем хозяйстве?</a:t>
            </a:r>
          </a:p>
          <a:p>
            <a:r>
              <a:rPr lang="ru-RU" sz="1400" dirty="0"/>
              <a:t>Э</a:t>
            </a:r>
            <a:r>
              <a:rPr lang="ru-RU" sz="1400" dirty="0" smtClean="0"/>
              <a:t>то посуда для заготовки, приготовления и хранения пищи, подачи её на стол – горшки, латки, лоханки, кринки, миски, блюда, ендовы, ковши, </a:t>
            </a:r>
            <a:r>
              <a:rPr lang="ru-RU" sz="1400" dirty="0" err="1" smtClean="0"/>
              <a:t>корчики</a:t>
            </a:r>
            <a:r>
              <a:rPr lang="ru-RU" sz="1400" dirty="0" smtClean="0"/>
              <a:t> (из них пили мёд, квас, пиво) и т.д.; всевозможные ёмкости для сбора ягод и грибов – корзинки, кузова, туеса и др.; различные сундуки, ларцы, шкатулки для хранения предметов домашнего обихода, одежды и косметических принадлежностей; предметы для разжигания огня и внутреннего освещения дома – огнива, светцы, подсвечники и многое другое.</a:t>
            </a:r>
          </a:p>
          <a:p>
            <a:endParaRPr lang="ru-RU" sz="1400" dirty="0"/>
          </a:p>
        </p:txBody>
      </p:sp>
      <p:pic>
        <p:nvPicPr>
          <p:cNvPr id="19458" name="Picture 2" descr="C:\Users\Людмила Николаевна\Desktop\русская изба\IMG_0431.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2348706"/>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71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dirty="0" smtClean="0"/>
              <a:t>Крестьянский дом трудно было представить без многочисленной утвари, накапливавшейся десятилетиями, если не столетиями, и буквально заполнявшей пространство. В русской деревне утварью называлось "все движимое в доме, жилище", по словам В. </a:t>
            </a:r>
            <a:r>
              <a:rPr lang="ru-RU" sz="1600" dirty="0" err="1" smtClean="0"/>
              <a:t>И.Даля</a:t>
            </a:r>
            <a:r>
              <a:rPr lang="ru-RU" sz="1600" dirty="0" smtClean="0"/>
              <a:t> </a:t>
            </a:r>
            <a:r>
              <a:rPr lang="ru-RU" sz="1600" dirty="0"/>
              <a:t>.</a:t>
            </a:r>
            <a:r>
              <a:rPr lang="ru-RU" sz="1600" dirty="0" smtClean="0"/>
              <a:t/>
            </a:r>
            <a:br>
              <a:rPr lang="ru-RU" sz="1600" dirty="0" smtClean="0"/>
            </a:br>
            <a:r>
              <a:rPr lang="ru-RU" sz="1600" dirty="0" smtClean="0"/>
              <a:t>Фактически утварь - это вся совокупность предметов, необходимых человеку в его обиходе. </a:t>
            </a:r>
            <a:endParaRPr lang="ru-RU" sz="1600" dirty="0"/>
          </a:p>
        </p:txBody>
      </p:sp>
      <p:pic>
        <p:nvPicPr>
          <p:cNvPr id="17410" name="Picture 2" descr="C:\Users\Людмила Николаевна\Desktop\русская изба\IMG_843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9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368152"/>
          </a:xfrm>
        </p:spPr>
        <p:txBody>
          <a:bodyPr>
            <a:noAutofit/>
          </a:bodyPr>
          <a:lstStyle/>
          <a:p>
            <a:r>
              <a:rPr lang="ru-RU" sz="1400" b="1" dirty="0"/>
              <a:t>У русских уже в давние времена появилась и прочно вошла в быт так называемая «русская печь». Хорошая печь – гордость хозяина, святая святых дома. Огонь горевший в печи, давал свет и тепло, на нём готовили пищу. Это уникальное сооружение играло роль своего рода жизненного центра семьи. </a:t>
            </a:r>
            <a:br>
              <a:rPr lang="ru-RU" sz="1400" b="1" dirty="0"/>
            </a:br>
            <a:r>
              <a:rPr lang="ru-RU" sz="1400" b="1" dirty="0"/>
              <a:t>Печь складывали из камня (кирпича), а сверху обмазывали глиной, она должна была как можно дольше держать тепло, а дров требовать как можно меньше. </a:t>
            </a:r>
            <a:br>
              <a:rPr lang="ru-RU" sz="1400" b="1" dirty="0"/>
            </a:br>
            <a:endParaRPr lang="ru-RU" sz="1400" b="1" dirty="0"/>
          </a:p>
        </p:txBody>
      </p:sp>
      <p:pic>
        <p:nvPicPr>
          <p:cNvPr id="7" name="Объект 6" descr="Традиционный быт в русском доме">
            <a:hlinkClick r:id="rId2" tgtFrame="&quot;_blank&quot;" tooltip="&quot;Оригинальный размер изображения&quo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23528" y="1916832"/>
            <a:ext cx="4392488" cy="3600400"/>
          </a:xfrm>
          <a:prstGeom prst="rect">
            <a:avLst/>
          </a:prstGeom>
          <a:noFill/>
          <a:ln>
            <a:noFill/>
          </a:ln>
        </p:spPr>
      </p:pic>
      <p:sp>
        <p:nvSpPr>
          <p:cNvPr id="4" name="Объект 3"/>
          <p:cNvSpPr>
            <a:spLocks noGrp="1"/>
          </p:cNvSpPr>
          <p:nvPr>
            <p:ph sz="half" idx="2"/>
          </p:nvPr>
        </p:nvSpPr>
        <p:spPr/>
        <p:txBody>
          <a:bodyPr>
            <a:normAutofit fontScale="92500" lnSpcReduction="20000"/>
          </a:bodyPr>
          <a:lstStyle/>
          <a:p>
            <a:r>
              <a:rPr lang="ru-RU" sz="1500" dirty="0"/>
              <a:t>С конструкцией печи связана и форма глиняной посуды, в которой готовили пищу (так называемые «славянские горшки». Дело в том, что в этой печи посуда нагревается с боков и потому должна иметь большую боковую поверхность. Кроме того, форма горшков наилучшим образом приспособлена для ухватов. По размерам печь была почти кубической: длина 1,8-2 м, ширина 1,6-1,8 м, высота 1,7 м. Верхняя часть печи делалась широкой и плоской, удобной для лежания. Внутреннее пространство печи – «топка», «горнило» – делали большим: высотой 1,2-1,4 м, шириной до 1,5 м, со сводчатым потолком и плоским дном – «подом». Прямоугольное отверстие в передней части горнила — «чело», «устье» — плотно закрывали большой «заслонкой», во избежание потери тепла. Перед устьем устраивали площадку — широкую доску — «шесток», на неё ставилась утварь, чтобы ухватом задвинуть её в печь. Справа и слева от шестка располагались «зольники», где год хранились горячие угли.</a:t>
            </a:r>
          </a:p>
          <a:p>
            <a:r>
              <a:rPr lang="ru-RU" sz="1500" dirty="0"/>
              <a:t> </a:t>
            </a:r>
          </a:p>
          <a:p>
            <a:endParaRPr lang="ru-RU" sz="1400" dirty="0"/>
          </a:p>
        </p:txBody>
      </p:sp>
    </p:spTree>
    <p:extLst>
      <p:ext uri="{BB962C8B-B14F-4D97-AF65-F5344CB8AC3E}">
        <p14:creationId xmlns:p14="http://schemas.microsoft.com/office/powerpoint/2010/main" val="5478211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TotalTime>
  <Words>1529</Words>
  <Application>Microsoft Office PowerPoint</Application>
  <PresentationFormat>Экран (4:3)</PresentationFormat>
  <Paragraphs>85</Paragraphs>
  <Slides>24</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24</vt:i4>
      </vt:variant>
    </vt:vector>
  </HeadingPairs>
  <TitlesOfParts>
    <vt:vector size="27" baseType="lpstr">
      <vt:lpstr>Arial</vt:lpstr>
      <vt:lpstr>Calibri</vt:lpstr>
      <vt:lpstr>Тема Office</vt:lpstr>
      <vt:lpstr>Долгосрочный проект          «Преданья старины глубокой…» </vt:lpstr>
      <vt:lpstr>МУНИЦИПАЛЬНОЕ БЮДЖЕТНОЕ ОБЩЕОБРАЗОВАТЕЛЬНОЕ УЧРЕЖДЕНИЕ ДЛЯ ОБУЧАЮЩИХСЯ С   ОГРАНИЧЕННЫМИ ВОЗМОЖНОСТЯМИ ЗДОРОВЬЯ ОБЩЕОБРАЗОВАТЕЛЬНАЯ ШКОЛА № 2 ГОРОДА ТЮМЕНИ   ул. Красных Зорь, 39, г. Тюмень, 625048                                                 тел.: (3452) 34 21 86; факс: 62 16 83, E-mail: mskou_n2@ mail. ru  </vt:lpstr>
      <vt:lpstr>Цель работы – создание среды для развития познавательных и творческих  способностей  детей  в процессе изучения русской народной культуры через быт и традиции, а также предметов материальной культуры-одежды, утвари. Создание мини-музея «Крестьянская изба»   </vt:lpstr>
      <vt:lpstr>Участники проекта:  Учащиеся                     Учителя ПТО и СБО Родители   </vt:lpstr>
      <vt:lpstr> Этапы реализации проекта </vt:lpstr>
      <vt:lpstr>В нашей школе есть музей, который существует несколько лет</vt:lpstr>
      <vt:lpstr> Начнём наше путешествие по мини-музею  </vt:lpstr>
      <vt:lpstr>Крестьянский дом трудно было представить без многочисленной утвари, накапливавшейся десятилетиями, если не столетиями, и буквально заполнявшей пространство. В русской деревне утварью называлось "все движимое в доме, жилище", по словам В. И.Даля . Фактически утварь - это вся совокупность предметов, необходимых человеку в его обиходе. </vt:lpstr>
      <vt:lpstr>У русских уже в давние времена появилась и прочно вошла в быт так называемая «русская печь». Хорошая печь – гордость хозяина, святая святых дома. Огонь горевший в печи, давал свет и тепло, на нём готовили пищу. Это уникальное сооружение играло роль своего рода жизненного центра семьи.  Печь складывали из камня (кирпича), а сверху обмазывали глиной, она должна была как можно дольше держать тепло, а дров требовать как можно меньше.  </vt:lpstr>
      <vt:lpstr>                    Домашнее хозяйство</vt:lpstr>
      <vt:lpstr>В чём предназначение и местоположение стола в русской избе?</vt:lpstr>
      <vt:lpstr>      Одежда </vt:lpstr>
      <vt:lpstr>          Одежда </vt:lpstr>
      <vt:lpstr>            Посуда </vt:lpstr>
      <vt:lpstr>        Посуда</vt:lpstr>
      <vt:lpstr>        Посуда </vt:lpstr>
      <vt:lpstr>Предметы быта</vt:lpstr>
      <vt:lpstr>Предметы быта</vt:lpstr>
      <vt:lpstr>Предметы быта</vt:lpstr>
      <vt:lpstr>Предметы быта  </vt:lpstr>
      <vt:lpstr>Предметы быта</vt:lpstr>
      <vt:lpstr>Музей «Крестьянская изба»</vt:lpstr>
      <vt:lpstr>Музей «Крестьянская изба»</vt:lpstr>
      <vt:lpstr>Добро пожаловать к нам в музей!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Долгосрочный проект          «Преданья старины глубокой…» </dc:title>
  <dc:creator>Людмила Николаевна</dc:creator>
  <cp:lastModifiedBy>Денисенок</cp:lastModifiedBy>
  <cp:revision>20</cp:revision>
  <dcterms:created xsi:type="dcterms:W3CDTF">2016-12-13T08:59:38Z</dcterms:created>
  <dcterms:modified xsi:type="dcterms:W3CDTF">2018-12-21T19:10:02Z</dcterms:modified>
</cp:coreProperties>
</file>